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7" r:id="rId4"/>
    <p:sldId id="259" r:id="rId5"/>
    <p:sldId id="258" r:id="rId6"/>
    <p:sldId id="260" r:id="rId7"/>
    <p:sldId id="268" r:id="rId8"/>
    <p:sldId id="264" r:id="rId9"/>
    <p:sldId id="266" r:id="rId10"/>
    <p:sldId id="265" r:id="rId11"/>
    <p:sldId id="269" r:id="rId12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5F02"/>
    <a:srgbClr val="7570B3"/>
    <a:srgbClr val="E7298A"/>
    <a:srgbClr val="1C8C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2592"/>
    <p:restoredTop sz="76099"/>
  </p:normalViewPr>
  <p:slideViewPr>
    <p:cSldViewPr snapToGrid="0" snapToObjects="1">
      <p:cViewPr varScale="1">
        <p:scale>
          <a:sx n="108" d="100"/>
          <a:sy n="108" d="100"/>
        </p:scale>
        <p:origin x="1232" y="200"/>
      </p:cViewPr>
      <p:guideLst>
        <p:guide orient="horz" pos="1800"/>
        <p:guide pos="285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31940000"/>
        <c:axId val="2145265552"/>
      </c:scatterChart>
      <c:valAx>
        <c:axId val="2131940000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2145265552"/>
        <c:crosses val="autoZero"/>
        <c:crossBetween val="midCat"/>
      </c:valAx>
      <c:valAx>
        <c:axId val="2145265552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2131940000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16363188976378"/>
          <c:y val="0.0534653465346535"/>
          <c:w val="0.84569358162741"/>
          <c:h val="0.893069306930693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Afghanistan</c:v>
                </c:pt>
              </c:strCache>
            </c:strRef>
          </c:tx>
          <c:spPr>
            <a:ln w="63500"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Sheet1!$B$2:$B$26</c:f>
              <c:numCache>
                <c:formatCode>General</c:formatCode>
                <c:ptCount val="25"/>
                <c:pt idx="11">
                  <c:v>2.46166631478366E9</c:v>
                </c:pt>
                <c:pt idx="12">
                  <c:v>4.12881804225508E9</c:v>
                </c:pt>
                <c:pt idx="13">
                  <c:v>4.58364892164112E9</c:v>
                </c:pt>
                <c:pt idx="14">
                  <c:v>5.2854619993374E9</c:v>
                </c:pt>
                <c:pt idx="15">
                  <c:v>6.27507601647174E9</c:v>
                </c:pt>
                <c:pt idx="16">
                  <c:v>7.05759840661553E9</c:v>
                </c:pt>
                <c:pt idx="17">
                  <c:v>9.84384245548323E9</c:v>
                </c:pt>
                <c:pt idx="18">
                  <c:v>1.01905298824878E10</c:v>
                </c:pt>
                <c:pt idx="19">
                  <c:v>1.24869435057381E10</c:v>
                </c:pt>
                <c:pt idx="20">
                  <c:v>1.59368006362487E10</c:v>
                </c:pt>
                <c:pt idx="21">
                  <c:v>1.7930239399815E10</c:v>
                </c:pt>
                <c:pt idx="22">
                  <c:v>2.05365427367297E10</c:v>
                </c:pt>
                <c:pt idx="23">
                  <c:v>2.04589391552669E10</c:v>
                </c:pt>
                <c:pt idx="24">
                  <c:v>2.00382151593873E10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Syria</c:v>
                </c:pt>
              </c:strCache>
            </c:strRef>
          </c:tx>
          <c:spPr>
            <a:ln w="63500">
              <a:solidFill>
                <a:srgbClr val="1C8CBB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Sheet1!$C$2:$C$26</c:f>
              <c:numCache>
                <c:formatCode>General</c:formatCode>
                <c:ptCount val="25"/>
                <c:pt idx="0">
                  <c:v>1.23086242839787E10</c:v>
                </c:pt>
                <c:pt idx="1">
                  <c:v>1.29818333333333E10</c:v>
                </c:pt>
                <c:pt idx="2">
                  <c:v>1.32535658989558E10</c:v>
                </c:pt>
                <c:pt idx="3">
                  <c:v>1.36959620192084E10</c:v>
                </c:pt>
                <c:pt idx="4">
                  <c:v>1.012202E10</c:v>
                </c:pt>
                <c:pt idx="5">
                  <c:v>1.13967065868263E10</c:v>
                </c:pt>
                <c:pt idx="6">
                  <c:v>1.37895608782435E10</c:v>
                </c:pt>
                <c:pt idx="7">
                  <c:v>1.45052339688716E10</c:v>
                </c:pt>
                <c:pt idx="8">
                  <c:v>1.52008461384615E10</c:v>
                </c:pt>
                <c:pt idx="9">
                  <c:v>1.58738759689922E10</c:v>
                </c:pt>
                <c:pt idx="10">
                  <c:v>1.93258949131254E10</c:v>
                </c:pt>
                <c:pt idx="11">
                  <c:v>2.1099833783503E10</c:v>
                </c:pt>
                <c:pt idx="12">
                  <c:v>2.15822488816592E10</c:v>
                </c:pt>
                <c:pt idx="13">
                  <c:v>2.18281446860394E10</c:v>
                </c:pt>
                <c:pt idx="14">
                  <c:v>2.50869306930693E10</c:v>
                </c:pt>
                <c:pt idx="15">
                  <c:v>2.88589655172414E10</c:v>
                </c:pt>
                <c:pt idx="16">
                  <c:v>3.33328445747801E10</c:v>
                </c:pt>
                <c:pt idx="17">
                  <c:v>4.04050060072086E10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Somalia</c:v>
                </c:pt>
              </c:strCache>
            </c:strRef>
          </c:tx>
          <c:spPr>
            <a:ln w="63500">
              <a:solidFill>
                <a:srgbClr val="7570B3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Sheet1!$D$2:$D$26</c:f>
              <c:numCache>
                <c:formatCode>General</c:formatCode>
                <c:ptCount val="25"/>
                <c:pt idx="23">
                  <c:v>5.352E9</c:v>
                </c:pt>
                <c:pt idx="24">
                  <c:v>5.707E9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North Korea</c:v>
                </c:pt>
              </c:strCache>
            </c:strRef>
          </c:tx>
          <c:spPr>
            <a:ln>
              <a:solidFill>
                <a:srgbClr val="E7298A"/>
              </a:solidFill>
            </a:ln>
          </c:spPr>
          <c:marker>
            <c:symbol val="none"/>
          </c:marker>
          <c:xVal>
            <c:numRef>
              <c:f>Sheet1!$A$2:$A$26</c:f>
              <c:numCache>
                <c:formatCode>General</c:formatCode>
                <c:ptCount val="25"/>
                <c:pt idx="0">
                  <c:v>1990.0</c:v>
                </c:pt>
                <c:pt idx="1">
                  <c:v>1991.0</c:v>
                </c:pt>
                <c:pt idx="2">
                  <c:v>1992.0</c:v>
                </c:pt>
                <c:pt idx="3">
                  <c:v>1993.0</c:v>
                </c:pt>
                <c:pt idx="4">
                  <c:v>1994.0</c:v>
                </c:pt>
                <c:pt idx="5">
                  <c:v>1995.0</c:v>
                </c:pt>
                <c:pt idx="6">
                  <c:v>1996.0</c:v>
                </c:pt>
                <c:pt idx="7">
                  <c:v>1997.0</c:v>
                </c:pt>
                <c:pt idx="8">
                  <c:v>1998.0</c:v>
                </c:pt>
                <c:pt idx="9">
                  <c:v>1999.0</c:v>
                </c:pt>
                <c:pt idx="10">
                  <c:v>2000.0</c:v>
                </c:pt>
                <c:pt idx="11">
                  <c:v>2001.0</c:v>
                </c:pt>
                <c:pt idx="12">
                  <c:v>2002.0</c:v>
                </c:pt>
                <c:pt idx="13">
                  <c:v>2003.0</c:v>
                </c:pt>
                <c:pt idx="14">
                  <c:v>2004.0</c:v>
                </c:pt>
                <c:pt idx="15">
                  <c:v>2005.0</c:v>
                </c:pt>
                <c:pt idx="16">
                  <c:v>2006.0</c:v>
                </c:pt>
                <c:pt idx="17">
                  <c:v>2007.0</c:v>
                </c:pt>
                <c:pt idx="18">
                  <c:v>2008.0</c:v>
                </c:pt>
                <c:pt idx="19">
                  <c:v>2009.0</c:v>
                </c:pt>
                <c:pt idx="20">
                  <c:v>2010.0</c:v>
                </c:pt>
                <c:pt idx="21">
                  <c:v>2011.0</c:v>
                </c:pt>
                <c:pt idx="22">
                  <c:v>2012.0</c:v>
                </c:pt>
                <c:pt idx="23">
                  <c:v>2013.0</c:v>
                </c:pt>
                <c:pt idx="24">
                  <c:v>2014.0</c:v>
                </c:pt>
              </c:numCache>
            </c:numRef>
          </c:xVal>
          <c:yVal>
            <c:numRef>
              <c:f>Sheet1!$E$2:$E$26</c:f>
              <c:numCache>
                <c:formatCode>General</c:formatCode>
                <c:ptCount val="25"/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0434992"/>
        <c:axId val="2139330784"/>
      </c:scatterChart>
      <c:valAx>
        <c:axId val="-2140434992"/>
        <c:scaling>
          <c:orientation val="minMax"/>
          <c:max val="2015.0"/>
          <c:min val="1990.0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2139330784"/>
        <c:crosses val="autoZero"/>
        <c:crossBetween val="midCat"/>
      </c:valAx>
      <c:valAx>
        <c:axId val="2139330784"/>
        <c:scaling>
          <c:orientation val="minMax"/>
          <c:max val="5.0E10"/>
        </c:scaling>
        <c:delete val="0"/>
        <c:axPos val="l"/>
        <c:numFmt formatCode="&quot;$&quot;#,##0,,,&quot;B&quot;" sourceLinked="0"/>
        <c:majorTickMark val="none"/>
        <c:minorTickMark val="none"/>
        <c:tickLblPos val="nextTo"/>
        <c:spPr>
          <a:ln>
            <a:noFill/>
          </a:ln>
        </c:spPr>
        <c:crossAx val="-2140434992"/>
        <c:crosses val="autoZero"/>
        <c:crossBetween val="midCat"/>
        <c:minorUnit val="2.0E9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10.tiff>
</file>

<file path=ppt/media/image11.tiff>
</file>

<file path=ppt/media/image12.tiff>
</file>

<file path=ppt/media/image2.tiff>
</file>

<file path=ppt/media/image3.gif>
</file>

<file path=ppt/media/image4.gif>
</file>

<file path=ppt/media/image5.gi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345C0A-1F45-F349-B8CE-49C371E502E5}" type="datetimeFigureOut">
              <a:rPr lang="en-US" smtClean="0"/>
              <a:t>6/20/16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62578C-70BB-6240-AB82-142D7E46F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88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Having worked in</a:t>
            </a:r>
            <a:r>
              <a:rPr lang="en-US" sz="1200" baseline="0" dirty="0" smtClean="0"/>
              <a:t> multiple Sub-Saharan African countries,</a:t>
            </a:r>
          </a:p>
          <a:p>
            <a:r>
              <a:rPr lang="en-US" sz="1200" baseline="0" dirty="0" smtClean="0"/>
              <a:t>I can attest to fact that socioeconomic data that is readily available for communities in the US – that we take for granted - is often not there in emerging markets</a:t>
            </a:r>
            <a:endParaRPr lang="en-US" sz="1200" dirty="0" smtClean="0"/>
          </a:p>
          <a:p>
            <a:r>
              <a:rPr lang="en-US" sz="1200" dirty="0" smtClean="0"/>
              <a:t>This is because traditional means of getting socioeconomic data can be imprecise or unavailable</a:t>
            </a:r>
          </a:p>
          <a:p>
            <a:r>
              <a:rPr lang="en-US" sz="1200" dirty="0" smtClean="0"/>
              <a:t>For certain countries, it can be</a:t>
            </a:r>
            <a:r>
              <a:rPr lang="en-US" sz="1200" baseline="0" dirty="0" smtClean="0"/>
              <a:t> difficult to get country-level data, let alone</a:t>
            </a:r>
            <a:r>
              <a:rPr lang="en-US" sz="1200" dirty="0" smtClean="0"/>
              <a:t> subnational data at the city and provincial levels</a:t>
            </a:r>
          </a:p>
          <a:p>
            <a:r>
              <a:rPr lang="en-US" sz="1200" dirty="0" smtClean="0"/>
              <a:t>Getting good data is important</a:t>
            </a:r>
          </a:p>
          <a:p>
            <a:r>
              <a:rPr lang="en-US" sz="1200" dirty="0" smtClean="0"/>
              <a:t>For instance, GDP data is valuable to governments to make policy,</a:t>
            </a:r>
            <a:r>
              <a:rPr lang="en-US" sz="1200" baseline="0" dirty="0" smtClean="0"/>
              <a:t> consultancies, local companies, multi-nationals, and the aid industry</a:t>
            </a:r>
          </a:p>
          <a:p>
            <a:r>
              <a:rPr lang="en-US" sz="1200" baseline="0" dirty="0" smtClean="0"/>
              <a:t>Unfortunately, the best data is often locked behind paywalls or simply doesn’t exist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7015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358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300" dirty="0" smtClean="0"/>
              <a:t>Let’s see an illustration of</a:t>
            </a:r>
            <a:r>
              <a:rPr lang="en-US" sz="1300" baseline="0" dirty="0" smtClean="0"/>
              <a:t> this issue using GDP data for three conflict and post-conflict countries</a:t>
            </a:r>
            <a:endParaRPr lang="en-US" sz="13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8463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433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Fill in the gaps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see intertemporal</a:t>
            </a:r>
            <a:r>
              <a:rPr lang="en-US" baseline="0" dirty="0" smtClean="0"/>
              <a:t> night light data for Syria, Afghanistan, and Somalia</a:t>
            </a:r>
          </a:p>
          <a:p>
            <a:r>
              <a:rPr lang="en-US" baseline="0" dirty="0" smtClean="0"/>
              <a:t>We can use this information to fill in the gaps in GDP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55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from NOAA: 1992</a:t>
            </a:r>
            <a:r>
              <a:rPr lang="en-US" baseline="0" dirty="0" smtClean="0"/>
              <a:t> to 2013</a:t>
            </a:r>
          </a:p>
          <a:p>
            <a:r>
              <a:rPr lang="en-US" baseline="0" dirty="0" smtClean="0"/>
              <a:t>GDP data from World Bank</a:t>
            </a:r>
            <a:endParaRPr lang="en-US" dirty="0" smtClean="0"/>
          </a:p>
          <a:p>
            <a:r>
              <a:rPr lang="en-US" dirty="0" smtClean="0"/>
              <a:t>250 country-level linear</a:t>
            </a:r>
            <a:r>
              <a:rPr lang="en-US" baseline="0" dirty="0" smtClean="0"/>
              <a:t> regressions to model how light intensity correlates with given country’s GDP</a:t>
            </a:r>
          </a:p>
          <a:p>
            <a:r>
              <a:rPr lang="en-US" baseline="0" dirty="0" smtClean="0"/>
              <a:t>Then, I conducted the analysis for cities with populations greater than 1 million (as of 2009) to measure GDP at the local level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45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045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Correlation for developed / industrialized</a:t>
            </a:r>
            <a:r>
              <a:rPr lang="en-US" sz="1200" baseline="0" dirty="0" smtClean="0"/>
              <a:t> countries may be poorer because they are already electrified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29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Going forward, we can use night light and other remote sensing imagery as</a:t>
            </a:r>
            <a:r>
              <a:rPr lang="en-US" sz="1200" baseline="0" dirty="0" smtClean="0"/>
              <a:t> proxies to measure historical and current economic activities</a:t>
            </a:r>
          </a:p>
          <a:p>
            <a:r>
              <a:rPr lang="en-US" sz="1200" baseline="0" dirty="0" smtClean="0"/>
              <a:t>The possibilities are 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2578C-70BB-6240-AB82-142D7E46FBC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08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6/20/16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8000"/>
            <a:ext cx="9144000" cy="46799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latin typeface="Calibri"/>
                <a:cs typeface="Calibri"/>
              </a:rPr>
              <a:t>Using Night Lights to Measure Economic Growth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 smtClean="0"/>
              <a:t>Peter Rasmussen</a:t>
            </a:r>
          </a:p>
        </p:txBody>
      </p:sp>
    </p:spTree>
    <p:extLst>
      <p:ext uri="{BB962C8B-B14F-4D97-AF65-F5344CB8AC3E}">
        <p14:creationId xmlns:p14="http://schemas.microsoft.com/office/powerpoint/2010/main" val="366819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City-Level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2263467"/>
            <a:ext cx="8229600" cy="1188065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Chart comparing these estimates against PwC, other estimates for </a:t>
            </a:r>
            <a:r>
              <a:rPr lang="en-US" smtClean="0"/>
              <a:t>top emerging market metros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2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Thank You!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29" y="3497050"/>
            <a:ext cx="914400" cy="914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72684" r="1917"/>
          <a:stretch/>
        </p:blipFill>
        <p:spPr>
          <a:xfrm>
            <a:off x="668059" y="4648287"/>
            <a:ext cx="914400" cy="89132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1998" t="18993" r="2597" b="17813"/>
          <a:stretch/>
        </p:blipFill>
        <p:spPr>
          <a:xfrm>
            <a:off x="667244" y="2581273"/>
            <a:ext cx="914400" cy="60568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55821" y="1216990"/>
            <a:ext cx="914400" cy="1098697"/>
          </a:xfrm>
        </p:spPr>
        <p:txBody>
          <a:bodyPr lIns="0" tIns="0" rIns="0" bIns="0" anchor="ctr">
            <a:noAutofit/>
          </a:bodyPr>
          <a:lstStyle/>
          <a:p>
            <a:pPr marL="0" indent="0" algn="ctr">
              <a:buNone/>
            </a:pPr>
            <a:r>
              <a:rPr lang="en-US" sz="3900" b="1" dirty="0" smtClean="0"/>
              <a:t>Blog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505709"/>
              </p:ext>
            </p:extLst>
          </p:nvPr>
        </p:nvGraphicFramePr>
        <p:xfrm>
          <a:off x="1597479" y="1187073"/>
          <a:ext cx="6784950" cy="43525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4950"/>
              </a:tblGrid>
              <a:tr h="1088134">
                <a:tc>
                  <a:txBody>
                    <a:bodyPr/>
                    <a:lstStyle/>
                    <a:p>
                      <a:r>
                        <a:rPr lang="en-US" sz="3200" b="0" dirty="0" smtClean="0">
                          <a:solidFill>
                            <a:srgbClr val="E7298A"/>
                          </a:solidFill>
                        </a:rPr>
                        <a:t>pgr-me.github.io</a:t>
                      </a:r>
                      <a:endParaRPr lang="en-US" sz="3200" b="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peter.gray.rasmussen@gmail.com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pgr-me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1088134"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rgbClr val="E7298A"/>
                          </a:solidFill>
                        </a:rPr>
                        <a:t>petergrayrasmussen</a:t>
                      </a:r>
                      <a:endParaRPr lang="en-US" sz="3200" dirty="0">
                        <a:solidFill>
                          <a:srgbClr val="E7298A"/>
                        </a:solidFill>
                      </a:endParaRPr>
                    </a:p>
                  </a:txBody>
                  <a:tcPr marL="36576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cxnSp>
        <p:nvCxnSpPr>
          <p:cNvPr id="7" name="Straight Connector 6"/>
          <p:cNvCxnSpPr/>
          <p:nvPr/>
        </p:nvCxnSpPr>
        <p:spPr>
          <a:xfrm>
            <a:off x="-505219" y="1181365"/>
            <a:ext cx="0" cy="4720671"/>
          </a:xfrm>
          <a:prstGeom prst="line">
            <a:avLst/>
          </a:prstGeom>
          <a:ln>
            <a:solidFill>
              <a:srgbClr val="E7298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55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712368349"/>
              </p:ext>
            </p:extLst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463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1399831" y="1905000"/>
          <a:ext cx="6393044" cy="3520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Rectangle 8"/>
          <p:cNvSpPr/>
          <p:nvPr/>
        </p:nvSpPr>
        <p:spPr>
          <a:xfrm>
            <a:off x="1218561" y="1348973"/>
            <a:ext cx="954909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2500" b="1" dirty="0" smtClean="0">
                <a:latin typeface="Calibri"/>
                <a:cs typeface="Calibri"/>
              </a:rPr>
              <a:t>GDP</a:t>
            </a:r>
            <a:endParaRPr lang="en-US" sz="2500" b="1" dirty="0"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15824" y="1905000"/>
            <a:ext cx="92939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1C8CBB"/>
                </a:solidFill>
                <a:latin typeface="Calibri"/>
                <a:cs typeface="Calibri"/>
              </a:rPr>
              <a:t>Syria</a:t>
            </a:r>
            <a:endParaRPr lang="en-US" sz="2500" b="1" dirty="0">
              <a:solidFill>
                <a:srgbClr val="1C8CBB"/>
              </a:solidFill>
              <a:latin typeface="Calibri"/>
              <a:cs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315824" y="3512684"/>
            <a:ext cx="18281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E7298A"/>
                </a:solidFill>
                <a:latin typeface="Calibri"/>
                <a:cs typeface="Calibri"/>
              </a:rPr>
              <a:t>Afghanistan</a:t>
            </a:r>
            <a:endParaRPr lang="en-US" sz="2500" b="1" dirty="0">
              <a:solidFill>
                <a:srgbClr val="E7298A"/>
              </a:solidFill>
              <a:latin typeface="Calibri"/>
              <a:cs typeface="Calibri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15824" y="4299151"/>
            <a:ext cx="1370976" cy="4770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2500" b="1" dirty="0" smtClean="0">
                <a:solidFill>
                  <a:srgbClr val="7570B3"/>
                </a:solidFill>
                <a:latin typeface="Calibri"/>
                <a:cs typeface="Calibri"/>
              </a:rPr>
              <a:t>Somalia</a:t>
            </a:r>
            <a:endParaRPr lang="en-US" sz="2500" b="1" dirty="0">
              <a:solidFill>
                <a:srgbClr val="7570B3"/>
              </a:solidFill>
              <a:latin typeface="Calibri"/>
              <a:cs typeface="Calibri"/>
            </a:endParaRPr>
          </a:p>
        </p:txBody>
      </p:sp>
      <p:sp>
        <p:nvSpPr>
          <p:cNvPr id="3" name="Oval 2"/>
          <p:cNvSpPr/>
          <p:nvPr/>
        </p:nvSpPr>
        <p:spPr>
          <a:xfrm rot="4625458">
            <a:off x="6124033" y="1707864"/>
            <a:ext cx="639918" cy="11693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 rot="5017945">
            <a:off x="3114034" y="3869999"/>
            <a:ext cx="338659" cy="219577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 rot="4760294">
            <a:off x="5759740" y="3860873"/>
            <a:ext cx="445245" cy="198864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0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 smtClean="0">
                <a:latin typeface="Calibri"/>
                <a:cs typeface="Calibri"/>
              </a:rPr>
              <a:t>Issue: Data gaps in emerging markets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6249" y="2467551"/>
            <a:ext cx="7784306" cy="101566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3000" dirty="0" smtClean="0">
                <a:latin typeface="Calibri"/>
                <a:cs typeface="Calibri"/>
              </a:rPr>
              <a:t>How </a:t>
            </a:r>
            <a:r>
              <a:rPr lang="en-US" sz="3000" dirty="0">
                <a:latin typeface="Calibri"/>
                <a:cs typeface="Calibri"/>
              </a:rPr>
              <a:t>do we measure economic growth in places where statistics are imprecise or unavailable?</a:t>
            </a:r>
          </a:p>
        </p:txBody>
      </p:sp>
    </p:spTree>
    <p:extLst>
      <p:ext uri="{BB962C8B-B14F-4D97-AF65-F5344CB8AC3E}">
        <p14:creationId xmlns:p14="http://schemas.microsoft.com/office/powerpoint/2010/main" val="380964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68680" y="15505"/>
            <a:ext cx="10361473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9084" y="2286662"/>
            <a:ext cx="7376240" cy="118806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500" b="1" dirty="0" smtClean="0"/>
              <a:t>We can use satellite </a:t>
            </a:r>
            <a:r>
              <a:rPr lang="en-US" sz="4500" b="1" dirty="0"/>
              <a:t>night </a:t>
            </a:r>
            <a:r>
              <a:rPr lang="en-US" sz="4500" b="1" dirty="0" smtClean="0"/>
              <a:t>light imagery to measure GDP</a:t>
            </a:r>
          </a:p>
        </p:txBody>
      </p:sp>
    </p:spTree>
    <p:extLst>
      <p:ext uri="{BB962C8B-B14F-4D97-AF65-F5344CB8AC3E}">
        <p14:creationId xmlns:p14="http://schemas.microsoft.com/office/powerpoint/2010/main" val="11064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Hypothesis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57" y="233364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333646"/>
            <a:ext cx="27432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343" y="2333646"/>
            <a:ext cx="2743200" cy="274320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96456" y="1812051"/>
            <a:ext cx="2743199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mtClean="0"/>
              <a:t>Syria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220014" y="1829943"/>
            <a:ext cx="2723585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Afghanistan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223958" y="1812050"/>
            <a:ext cx="2723586" cy="5215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Somalia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304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Methodology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9709" y="2205587"/>
            <a:ext cx="1554480" cy="15544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6444" t="56104" r="6444" b="8363"/>
          <a:stretch/>
        </p:blipFill>
        <p:spPr>
          <a:xfrm>
            <a:off x="612472" y="4019568"/>
            <a:ext cx="3308954" cy="1554480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0" y="1112340"/>
            <a:ext cx="4533899" cy="952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solidFill>
                  <a:srgbClr val="D95F02"/>
                </a:solidFill>
                <a:latin typeface="Calibri"/>
                <a:cs typeface="Calibri"/>
              </a:rPr>
              <a:t>Data</a:t>
            </a:r>
            <a:endParaRPr lang="en-US" sz="3000" b="1" dirty="0">
              <a:solidFill>
                <a:srgbClr val="D95F02"/>
              </a:solidFill>
              <a:latin typeface="Calibri"/>
              <a:cs typeface="Calibri"/>
            </a:endParaRPr>
          </a:p>
        </p:txBody>
      </p:sp>
      <p:sp>
        <p:nvSpPr>
          <p:cNvPr id="17" name="Right Brace 16"/>
          <p:cNvSpPr/>
          <p:nvPr/>
        </p:nvSpPr>
        <p:spPr>
          <a:xfrm>
            <a:off x="4159828" y="1828800"/>
            <a:ext cx="439387" cy="3780873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533901" y="1112340"/>
            <a:ext cx="4610100" cy="9525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solidFill>
                  <a:srgbClr val="D95F02"/>
                </a:solidFill>
                <a:latin typeface="Calibri"/>
                <a:cs typeface="Calibri"/>
              </a:rPr>
              <a:t>Analysis</a:t>
            </a:r>
            <a:endParaRPr lang="en-US" sz="3000" b="1" dirty="0">
              <a:solidFill>
                <a:srgbClr val="D95F02"/>
              </a:solidFill>
              <a:latin typeface="Calibri"/>
              <a:cs typeface="Calibri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753593" y="1615044"/>
            <a:ext cx="4390406" cy="384760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250+ country-level regressions</a:t>
            </a:r>
          </a:p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XXXXXX city-level regressions</a:t>
            </a:r>
          </a:p>
          <a:p>
            <a:pPr marL="293688" indent="-293688" algn="l">
              <a:lnSpc>
                <a:spcPct val="300000"/>
              </a:lnSpc>
              <a:buFont typeface="Arial" charset="0"/>
              <a:buChar char="•"/>
              <a:tabLst>
                <a:tab pos="1539875" algn="l"/>
              </a:tabLst>
            </a:pPr>
            <a:r>
              <a:rPr lang="en-US" sz="2500" b="1" dirty="0" smtClean="0">
                <a:latin typeface="Calibri"/>
                <a:cs typeface="Calibri"/>
              </a:rPr>
              <a:t>Comparison to other datasets</a:t>
            </a:r>
          </a:p>
        </p:txBody>
      </p:sp>
    </p:spTree>
    <p:extLst>
      <p:ext uri="{BB962C8B-B14F-4D97-AF65-F5344CB8AC3E}">
        <p14:creationId xmlns:p14="http://schemas.microsoft.com/office/powerpoint/2010/main" val="473066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2333"/>
            <a:ext cx="9144000" cy="353198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7490" y="5212534"/>
            <a:ext cx="3491345" cy="365760"/>
          </a:xfrm>
          <a:prstGeom prst="rect">
            <a:avLst/>
          </a:prstGeom>
        </p:spPr>
      </p:pic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2145491" y="5212534"/>
            <a:ext cx="622998" cy="365760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800" b="1" dirty="0" smtClean="0"/>
              <a:t>0.05</a:t>
            </a:r>
            <a:endParaRPr lang="en-US" sz="1800" b="1" dirty="0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6277836" y="5212534"/>
            <a:ext cx="622998" cy="36576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/>
              <a:t>0.91</a:t>
            </a:r>
            <a:endParaRPr lang="en-US" sz="18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777490" y="4794314"/>
            <a:ext cx="3491345" cy="478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b="1" dirty="0" smtClean="0">
                <a:latin typeface="Calibri"/>
                <a:cs typeface="Calibri"/>
              </a:rPr>
              <a:t>r</a:t>
            </a:r>
            <a:r>
              <a:rPr lang="en-US" sz="3000" b="1" baseline="30000" dirty="0" smtClean="0">
                <a:latin typeface="Calibri"/>
                <a:cs typeface="Calibri"/>
              </a:rPr>
              <a:t>2</a:t>
            </a:r>
            <a:endParaRPr lang="en-US" sz="3000" b="1" baseline="300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70461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b="1" dirty="0" smtClean="0">
                <a:latin typeface="Calibri"/>
                <a:cs typeface="Calibri"/>
              </a:rPr>
              <a:t>Results: Country-Level Regressions</a:t>
            </a:r>
            <a:endParaRPr lang="en-US" sz="4000" b="1" dirty="0">
              <a:latin typeface="Calibri"/>
              <a:cs typeface="Calibri"/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068779" y="2263467"/>
            <a:ext cx="6933526" cy="1188065"/>
          </a:xfrm>
          <a:solidFill>
            <a:schemeClr val="bg1"/>
          </a:solidFill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2800" dirty="0" smtClean="0"/>
              <a:t>Emerging markets tend to correlate to light better than developed / industrialized markets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4172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</TotalTime>
  <Words>399</Words>
  <Application>Microsoft Macintosh PowerPoint</Application>
  <PresentationFormat>On-screen Show (16:10)</PresentationFormat>
  <Paragraphs>68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Calibri</vt:lpstr>
      <vt:lpstr>Arial</vt:lpstr>
      <vt:lpstr>Black</vt:lpstr>
      <vt:lpstr>Using Night Lights to Measure Economic Growth</vt:lpstr>
      <vt:lpstr>Issue: Data gaps in emerging markets</vt:lpstr>
      <vt:lpstr>Issue: Data gaps in emerging markets</vt:lpstr>
      <vt:lpstr>Issue: Data gaps in emerging markets</vt:lpstr>
      <vt:lpstr>Hypothesis</vt:lpstr>
      <vt:lpstr>Hypothesis</vt:lpstr>
      <vt:lpstr>Methodology</vt:lpstr>
      <vt:lpstr>Results: Country-Level Regressions</vt:lpstr>
      <vt:lpstr>Results: Country-Level Regressions</vt:lpstr>
      <vt:lpstr>Results: City-Level Regressions</vt:lpstr>
      <vt:lpstr>Thank You!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Shit</dc:title>
  <dc:creator>Peter Rasmussen</dc:creator>
  <cp:lastModifiedBy>Peter Rasmussen</cp:lastModifiedBy>
  <cp:revision>54</cp:revision>
  <dcterms:created xsi:type="dcterms:W3CDTF">2016-06-17T00:08:47Z</dcterms:created>
  <dcterms:modified xsi:type="dcterms:W3CDTF">2016-06-20T16:18:53Z</dcterms:modified>
</cp:coreProperties>
</file>

<file path=docProps/thumbnail.jpeg>
</file>